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lice Bold" panose="020B0604020202020204" charset="0"/>
      <p:regular r:id="rId13"/>
      <p:bold r:id="rId14"/>
    </p:embeddedFont>
    <p:embeddedFont>
      <p:font typeface="Blinker" panose="020B0604020202020204" charset="0"/>
      <p:regular r:id="rId15"/>
    </p:embeddedFont>
    <p:embeddedFont>
      <p:font typeface="Cardo" panose="020B0604020202020204" charset="-79"/>
      <p:regular r:id="rId16"/>
    </p:embeddedFont>
    <p:embeddedFont>
      <p:font typeface="Cardo Bold" panose="020B0604020202020204" charset="-79"/>
      <p:regular r:id="rId17"/>
      <p:bold r:id="rId18"/>
    </p:embeddedFont>
    <p:embeddedFont>
      <p:font typeface="Lora" pitchFamily="2" charset="0"/>
      <p:regular r:id="rId19"/>
    </p:embeddedFont>
    <p:embeddedFont>
      <p:font typeface="Lora 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 autoAdjust="0"/>
    <p:restoredTop sz="94626" autoAdjust="0"/>
  </p:normalViewPr>
  <p:slideViewPr>
    <p:cSldViewPr>
      <p:cViewPr>
        <p:scale>
          <a:sx n="61" d="100"/>
          <a:sy n="61" d="100"/>
        </p:scale>
        <p:origin x="3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04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41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26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02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3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09033" y="117003"/>
            <a:ext cx="2700338" cy="863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2" y="0"/>
            <a:ext cx="14744700" cy="1076445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14833451" y="-628"/>
            <a:ext cx="168425" cy="1098536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6000"/>
          </a:blip>
          <a:srcRect t="24724" r="1619" b="63695"/>
          <a:stretch/>
        </p:blipFill>
        <p:spPr>
          <a:xfrm>
            <a:off x="1" y="-1"/>
            <a:ext cx="14758988" cy="10858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7887950" y="-628"/>
            <a:ext cx="400050" cy="1098536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</p:spTree>
    <p:extLst>
      <p:ext uri="{BB962C8B-B14F-4D97-AF65-F5344CB8AC3E}">
        <p14:creationId xmlns:p14="http://schemas.microsoft.com/office/powerpoint/2010/main" val="4753509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NUVASANM/NM_GEN_AI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rive.google.com/file/d/1B05T6PHvqUenJxhl6KCLESyWrumdyuhl/view?usp=drive_lin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06861" y="2387409"/>
            <a:ext cx="14905386" cy="5197569"/>
            <a:chOff x="0" y="0"/>
            <a:chExt cx="4274726" cy="1490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490614"/>
            </a:xfrm>
            <a:custGeom>
              <a:avLst/>
              <a:gdLst/>
              <a:ahLst/>
              <a:cxnLst/>
              <a:rect l="l" t="t" r="r" b="b"/>
              <a:pathLst>
                <a:path w="4274726" h="1490614">
                  <a:moveTo>
                    <a:pt x="0" y="0"/>
                  </a:moveTo>
                  <a:lnTo>
                    <a:pt x="4274726" y="0"/>
                  </a:lnTo>
                  <a:lnTo>
                    <a:pt x="4274726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274726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4254" y="4696062"/>
            <a:ext cx="16230600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5"/>
              </a:lnSpc>
            </a:pPr>
            <a:r>
              <a:rPr lang="en-US" sz="4200" spc="810">
                <a:solidFill>
                  <a:srgbClr val="000000"/>
                </a:solidFill>
                <a:latin typeface="Cardo"/>
              </a:rPr>
              <a:t>FINAL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4185" y="3199838"/>
            <a:ext cx="15636278" cy="90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1"/>
              </a:lnSpc>
            </a:pPr>
            <a:r>
              <a:rPr lang="en-US" sz="6399" spc="505" dirty="0" err="1">
                <a:solidFill>
                  <a:srgbClr val="000000"/>
                </a:solidFill>
                <a:latin typeface="Cardo Bold"/>
              </a:rPr>
              <a:t>Akshav</a:t>
            </a:r>
            <a:r>
              <a:rPr lang="en-US" sz="6399" spc="505" dirty="0">
                <a:solidFill>
                  <a:srgbClr val="000000"/>
                </a:solidFill>
                <a:latin typeface="Cardo Bold"/>
              </a:rPr>
              <a:t> </a:t>
            </a:r>
            <a:r>
              <a:rPr lang="en-US" sz="6399" spc="505" dirty="0" err="1">
                <a:solidFill>
                  <a:srgbClr val="000000"/>
                </a:solidFill>
                <a:latin typeface="Cardo Bold"/>
              </a:rPr>
              <a:t>Bachhav</a:t>
            </a:r>
            <a:endParaRPr lang="en-US" sz="6399" spc="505" dirty="0">
              <a:solidFill>
                <a:srgbClr val="000000"/>
              </a:solidFill>
              <a:latin typeface="Cardo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5036313" y="4334220"/>
            <a:ext cx="8076495" cy="1591467"/>
            <a:chOff x="-31436" y="-81905"/>
            <a:chExt cx="1828164" cy="360238"/>
          </a:xfrm>
        </p:grpSpPr>
        <p:sp>
          <p:nvSpPr>
            <p:cNvPr id="39" name="Freeform 39"/>
            <p:cNvSpPr/>
            <p:nvPr/>
          </p:nvSpPr>
          <p:spPr>
            <a:xfrm>
              <a:off x="-31436" y="-81905"/>
              <a:ext cx="1796729" cy="278333"/>
            </a:xfrm>
            <a:custGeom>
              <a:avLst/>
              <a:gdLst/>
              <a:ahLst/>
              <a:cxnLst/>
              <a:rect l="l" t="t" r="r" b="b"/>
              <a:pathLst>
                <a:path w="1796729" h="278333">
                  <a:moveTo>
                    <a:pt x="0" y="0"/>
                  </a:moveTo>
                  <a:lnTo>
                    <a:pt x="1796729" y="0"/>
                  </a:lnTo>
                  <a:lnTo>
                    <a:pt x="1796729" y="278333"/>
                  </a:lnTo>
                  <a:lnTo>
                    <a:pt x="0" y="278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6C3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1796728" cy="278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37598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8371" r="18371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6401" y="618852"/>
            <a:ext cx="17275199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937316"/>
            <a:ext cx="6959171" cy="138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1"/>
              </a:lnSpc>
            </a:pPr>
            <a:r>
              <a:rPr lang="en-US" sz="2399" dirty="0">
                <a:solidFill>
                  <a:srgbClr val="000000"/>
                </a:solidFill>
                <a:latin typeface="Lora"/>
              </a:rPr>
              <a:t>DEMOLINK:</a:t>
            </a:r>
          </a:p>
          <a:p>
            <a:pPr algn="just">
              <a:lnSpc>
                <a:spcPts val="3671"/>
              </a:lnSpc>
            </a:pPr>
            <a:r>
              <a:rPr lang="en-US" sz="2400" dirty="0">
                <a:hlinkClick r:id="rId3"/>
              </a:rPr>
              <a:t>https://github.com/VISHNUVASANM/NM_GEN_AI</a:t>
            </a:r>
            <a:endParaRPr lang="en-US" sz="2400" dirty="0"/>
          </a:p>
          <a:p>
            <a:pPr algn="just">
              <a:lnSpc>
                <a:spcPts val="3671"/>
              </a:lnSpc>
            </a:pPr>
            <a:endParaRPr lang="en-US" sz="2399" u="sng" dirty="0">
              <a:solidFill>
                <a:srgbClr val="004AAD"/>
              </a:solidFill>
              <a:latin typeface="Lora"/>
              <a:hlinkClick r:id="rId4" tooltip="https://drive.google.com/file/d/1B05T6PHvqUenJxhl6KCLESyWrumdyuhl/view?usp=drive_lin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6E1A9E-DEB3-65F5-13C3-98CBA19F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44" y="2929234"/>
            <a:ext cx="8866302" cy="5376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2574" y="600212"/>
            <a:ext cx="12206876" cy="9086577"/>
            <a:chOff x="0" y="0"/>
            <a:chExt cx="3661917" cy="2725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1917" cy="2725865"/>
            </a:xfrm>
            <a:custGeom>
              <a:avLst/>
              <a:gdLst/>
              <a:ahLst/>
              <a:cxnLst/>
              <a:rect l="l" t="t" r="r" b="b"/>
              <a:pathLst>
                <a:path w="3661917" h="2725865">
                  <a:moveTo>
                    <a:pt x="18393" y="0"/>
                  </a:moveTo>
                  <a:lnTo>
                    <a:pt x="3643525" y="0"/>
                  </a:lnTo>
                  <a:cubicBezTo>
                    <a:pt x="3653682" y="0"/>
                    <a:pt x="3661917" y="8235"/>
                    <a:pt x="3661917" y="18393"/>
                  </a:cubicBezTo>
                  <a:lnTo>
                    <a:pt x="3661917" y="2707472"/>
                  </a:lnTo>
                  <a:cubicBezTo>
                    <a:pt x="3661917" y="2712350"/>
                    <a:pt x="3659979" y="2717029"/>
                    <a:pt x="3656530" y="2720478"/>
                  </a:cubicBezTo>
                  <a:cubicBezTo>
                    <a:pt x="3653081" y="2723927"/>
                    <a:pt x="3648402" y="2725865"/>
                    <a:pt x="3643525" y="2725865"/>
                  </a:cubicBezTo>
                  <a:lnTo>
                    <a:pt x="18393" y="2725865"/>
                  </a:lnTo>
                  <a:cubicBezTo>
                    <a:pt x="13515" y="2725865"/>
                    <a:pt x="8836" y="2723927"/>
                    <a:pt x="5387" y="2720478"/>
                  </a:cubicBezTo>
                  <a:cubicBezTo>
                    <a:pt x="1938" y="2717029"/>
                    <a:pt x="0" y="2712350"/>
                    <a:pt x="0" y="2707472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3661917" cy="272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3273" y="1502493"/>
            <a:ext cx="11601454" cy="7755807"/>
            <a:chOff x="0" y="0"/>
            <a:chExt cx="15468605" cy="1034107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78" r="178"/>
            <a:stretch>
              <a:fillRect/>
            </a:stretch>
          </p:blipFill>
          <p:spPr>
            <a:xfrm>
              <a:off x="0" y="0"/>
              <a:ext cx="15468605" cy="1034107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097287" y="841724"/>
            <a:ext cx="1847440" cy="387840"/>
            <a:chOff x="0" y="0"/>
            <a:chExt cx="2463253" cy="51712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17120" cy="5171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3067" y="0"/>
              <a:ext cx="517120" cy="517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946133" y="0"/>
              <a:ext cx="517120" cy="51712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3343273" y="784574"/>
            <a:ext cx="9622103" cy="43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000000"/>
                </a:solidFill>
                <a:latin typeface="Blinker"/>
              </a:rPr>
              <a:t>Expressing my gratitude to the audience for their time and participation.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0521" y="2514773"/>
            <a:ext cx="14306868" cy="5197569"/>
            <a:chOff x="0" y="0"/>
            <a:chExt cx="4103077" cy="1490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3077" cy="1490614"/>
            </a:xfrm>
            <a:custGeom>
              <a:avLst/>
              <a:gdLst/>
              <a:ahLst/>
              <a:cxnLst/>
              <a:rect l="l" t="t" r="r" b="b"/>
              <a:pathLst>
                <a:path w="4103077" h="1490614">
                  <a:moveTo>
                    <a:pt x="0" y="0"/>
                  </a:moveTo>
                  <a:lnTo>
                    <a:pt x="4103077" y="0"/>
                  </a:lnTo>
                  <a:lnTo>
                    <a:pt x="4103077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103077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3149" y="8610414"/>
            <a:ext cx="9161703" cy="688863"/>
            <a:chOff x="0" y="0"/>
            <a:chExt cx="2314897" cy="17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897" cy="174056"/>
            </a:xfrm>
            <a:custGeom>
              <a:avLst/>
              <a:gdLst/>
              <a:ahLst/>
              <a:cxnLst/>
              <a:rect l="l" t="t" r="r" b="b"/>
              <a:pathLst>
                <a:path w="2314897" h="174056">
                  <a:moveTo>
                    <a:pt x="0" y="0"/>
                  </a:moveTo>
                  <a:lnTo>
                    <a:pt x="2314897" y="0"/>
                  </a:lnTo>
                  <a:lnTo>
                    <a:pt x="2314897" y="174056"/>
                  </a:lnTo>
                  <a:lnTo>
                    <a:pt x="0" y="174056"/>
                  </a:ln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314897" cy="174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6861" y="2093764"/>
            <a:ext cx="14905386" cy="5197569"/>
            <a:chOff x="0" y="0"/>
            <a:chExt cx="4274726" cy="1490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490614"/>
            </a:xfrm>
            <a:custGeom>
              <a:avLst/>
              <a:gdLst/>
              <a:ahLst/>
              <a:cxnLst/>
              <a:rect l="l" t="t" r="r" b="b"/>
              <a:pathLst>
                <a:path w="4274726" h="1490614">
                  <a:moveTo>
                    <a:pt x="0" y="0"/>
                  </a:moveTo>
                  <a:lnTo>
                    <a:pt x="4274726" y="0"/>
                  </a:lnTo>
                  <a:lnTo>
                    <a:pt x="4274726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274726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654074" y="7855308"/>
            <a:ext cx="1534074" cy="2026493"/>
          </a:xfrm>
          <a:custGeom>
            <a:avLst/>
            <a:gdLst/>
            <a:ahLst/>
            <a:cxnLst/>
            <a:rect l="l" t="t" r="r" b="b"/>
            <a:pathLst>
              <a:path w="1534074" h="2026493">
                <a:moveTo>
                  <a:pt x="1534074" y="0"/>
                </a:moveTo>
                <a:lnTo>
                  <a:pt x="0" y="0"/>
                </a:lnTo>
                <a:lnTo>
                  <a:pt x="0" y="2026493"/>
                </a:lnTo>
                <a:lnTo>
                  <a:pt x="1534074" y="2026493"/>
                </a:lnTo>
                <a:lnTo>
                  <a:pt x="15340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501" t="-53649" r="-84725" b="-4940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971800" y="2718485"/>
            <a:ext cx="12356167" cy="1229625"/>
            <a:chOff x="0" y="0"/>
            <a:chExt cx="1630879" cy="278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0879" cy="278333"/>
            </a:xfrm>
            <a:custGeom>
              <a:avLst/>
              <a:gdLst/>
              <a:ahLst/>
              <a:cxnLst/>
              <a:rect l="l" t="t" r="r" b="b"/>
              <a:pathLst>
                <a:path w="1630879" h="278333">
                  <a:moveTo>
                    <a:pt x="0" y="0"/>
                  </a:moveTo>
                  <a:lnTo>
                    <a:pt x="1630879" y="0"/>
                  </a:lnTo>
                  <a:lnTo>
                    <a:pt x="1630879" y="278333"/>
                  </a:lnTo>
                  <a:lnTo>
                    <a:pt x="0" y="278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6C3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30879" cy="278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-303033"/>
            <a:ext cx="509867" cy="5620909"/>
            <a:chOff x="0" y="0"/>
            <a:chExt cx="134286" cy="14804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778133" y="7234793"/>
            <a:ext cx="509867" cy="5620909"/>
            <a:chOff x="0" y="0"/>
            <a:chExt cx="134286" cy="14804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4709827"/>
            <a:ext cx="16230600" cy="139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23"/>
              </a:lnSpc>
            </a:pPr>
            <a:r>
              <a:rPr lang="en-US" sz="4800" spc="926" dirty="0">
                <a:solidFill>
                  <a:srgbClr val="000000"/>
                </a:solidFill>
                <a:latin typeface="Cardo"/>
              </a:rPr>
              <a:t>USING CONVOLUTION NEURAL NETWORK(CNN)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5861" y="2855481"/>
            <a:ext cx="15636278" cy="10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75"/>
              </a:lnSpc>
            </a:pPr>
            <a:r>
              <a:rPr lang="en-US" sz="6399" spc="505" dirty="0">
                <a:solidFill>
                  <a:srgbClr val="000000"/>
                </a:solidFill>
                <a:latin typeface="Cardo Bold"/>
              </a:rPr>
              <a:t>WASTE SEGREGATION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89178" y="8646115"/>
            <a:ext cx="6207621" cy="466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85"/>
              </a:lnSpc>
              <a:spcBef>
                <a:spcPct val="0"/>
              </a:spcBef>
            </a:pPr>
            <a:r>
              <a:rPr lang="en-US" sz="2775" dirty="0">
                <a:solidFill>
                  <a:srgbClr val="000000"/>
                </a:solidFill>
                <a:latin typeface="Lora Bold"/>
              </a:rPr>
              <a:t>Marking segregation made easier!!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37953" y="2313333"/>
            <a:ext cx="810305" cy="810305"/>
            <a:chOff x="0" y="0"/>
            <a:chExt cx="1080407" cy="1080407"/>
          </a:xfrm>
        </p:grpSpPr>
        <p:grpSp>
          <p:nvGrpSpPr>
            <p:cNvPr id="35" name="Group 35"/>
            <p:cNvGrpSpPr/>
            <p:nvPr/>
          </p:nvGrpSpPr>
          <p:grpSpPr>
            <a:xfrm rot="-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37598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8371" r="18371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 rot="10800000" flipV="1">
            <a:off x="3810000" y="342900"/>
            <a:ext cx="7620000" cy="125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 dirty="0">
                <a:solidFill>
                  <a:srgbClr val="000000"/>
                </a:solidFill>
                <a:latin typeface="Cardo Bold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2912" y="3788127"/>
            <a:ext cx="5803993" cy="16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ora"/>
              </a:rPr>
              <a:t>Develop and integrate a facial recognition system using CNN to accurately identify individuals from a database of facial images.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2912" y="5974378"/>
            <a:ext cx="5933131" cy="16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ora"/>
              </a:rPr>
              <a:t>Implement a system to log attendance based on facial recognition results and add the attendance to a csv file with timeframe.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9196" b="19196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1660373"/>
            <a:ext cx="16729534" cy="8394191"/>
            <a:chOff x="0" y="0"/>
            <a:chExt cx="4797875" cy="2407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2407376"/>
            </a:xfrm>
            <a:custGeom>
              <a:avLst/>
              <a:gdLst/>
              <a:ahLst/>
              <a:cxnLst/>
              <a:rect l="l" t="t" r="r" b="b"/>
              <a:pathLst>
                <a:path w="4797875" h="240737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2393955"/>
                  </a:lnTo>
                  <a:cubicBezTo>
                    <a:pt x="4797875" y="2397515"/>
                    <a:pt x="4796461" y="2400928"/>
                    <a:pt x="4793944" y="2403445"/>
                  </a:cubicBezTo>
                  <a:cubicBezTo>
                    <a:pt x="4791427" y="2405962"/>
                    <a:pt x="4788014" y="2407376"/>
                    <a:pt x="4784454" y="2407376"/>
                  </a:cubicBezTo>
                  <a:lnTo>
                    <a:pt x="13420" y="2407376"/>
                  </a:lnTo>
                  <a:cubicBezTo>
                    <a:pt x="9861" y="2407376"/>
                    <a:pt x="6448" y="2405962"/>
                    <a:pt x="3931" y="2403445"/>
                  </a:cubicBezTo>
                  <a:cubicBezTo>
                    <a:pt x="1414" y="2400928"/>
                    <a:pt x="0" y="2397515"/>
                    <a:pt x="0" y="239395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2407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5991" y="2089735"/>
            <a:ext cx="810305" cy="810305"/>
            <a:chOff x="0" y="0"/>
            <a:chExt cx="1080407" cy="1080407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5400000">
            <a:off x="13536985" y="5114180"/>
            <a:ext cx="6850685" cy="336606"/>
            <a:chOff x="0" y="0"/>
            <a:chExt cx="3078931" cy="151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78931" cy="151282"/>
            </a:xfrm>
            <a:custGeom>
              <a:avLst/>
              <a:gdLst/>
              <a:ahLst/>
              <a:cxnLst/>
              <a:rect l="l" t="t" r="r" b="b"/>
              <a:pathLst>
                <a:path w="3078931" h="151282">
                  <a:moveTo>
                    <a:pt x="75641" y="0"/>
                  </a:moveTo>
                  <a:lnTo>
                    <a:pt x="3003290" y="0"/>
                  </a:lnTo>
                  <a:cubicBezTo>
                    <a:pt x="3023351" y="0"/>
                    <a:pt x="3042591" y="7969"/>
                    <a:pt x="3056776" y="22155"/>
                  </a:cubicBezTo>
                  <a:cubicBezTo>
                    <a:pt x="3070962" y="36340"/>
                    <a:pt x="3078931" y="55580"/>
                    <a:pt x="3078931" y="75641"/>
                  </a:cubicBezTo>
                  <a:lnTo>
                    <a:pt x="3078931" y="75641"/>
                  </a:lnTo>
                  <a:cubicBezTo>
                    <a:pt x="3078931" y="95702"/>
                    <a:pt x="3070962" y="114942"/>
                    <a:pt x="3056776" y="129128"/>
                  </a:cubicBezTo>
                  <a:cubicBezTo>
                    <a:pt x="3042591" y="143313"/>
                    <a:pt x="3023351" y="151282"/>
                    <a:pt x="3003290" y="151282"/>
                  </a:cubicBezTo>
                  <a:lnTo>
                    <a:pt x="75641" y="151282"/>
                  </a:lnTo>
                  <a:cubicBezTo>
                    <a:pt x="55580" y="151282"/>
                    <a:pt x="36340" y="143313"/>
                    <a:pt x="22155" y="129128"/>
                  </a:cubicBezTo>
                  <a:cubicBezTo>
                    <a:pt x="7969" y="114942"/>
                    <a:pt x="0" y="95702"/>
                    <a:pt x="0" y="75641"/>
                  </a:cubicBezTo>
                  <a:lnTo>
                    <a:pt x="0" y="75641"/>
                  </a:lnTo>
                  <a:cubicBezTo>
                    <a:pt x="0" y="55580"/>
                    <a:pt x="7969" y="36340"/>
                    <a:pt x="22155" y="22155"/>
                  </a:cubicBezTo>
                  <a:cubicBezTo>
                    <a:pt x="36340" y="7969"/>
                    <a:pt x="55580" y="0"/>
                    <a:pt x="75641" y="0"/>
                  </a:cubicBezTo>
                  <a:close/>
                </a:path>
              </a:pathLst>
            </a:custGeom>
            <a:solidFill>
              <a:srgbClr val="CFCFCF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3078931" cy="151282"/>
            </a:xfrm>
            <a:prstGeom prst="rect">
              <a:avLst/>
            </a:prstGeom>
          </p:spPr>
          <p:txBody>
            <a:bodyPr lIns="31029" tIns="31029" rIns="31029" bIns="31029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394212" y="6865050"/>
            <a:ext cx="5136230" cy="336606"/>
            <a:chOff x="0" y="0"/>
            <a:chExt cx="2308397" cy="151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397" cy="151282"/>
            </a:xfrm>
            <a:custGeom>
              <a:avLst/>
              <a:gdLst/>
              <a:ahLst/>
              <a:cxnLst/>
              <a:rect l="l" t="t" r="r" b="b"/>
              <a:pathLst>
                <a:path w="2308397" h="151282">
                  <a:moveTo>
                    <a:pt x="75641" y="0"/>
                  </a:moveTo>
                  <a:lnTo>
                    <a:pt x="2232756" y="0"/>
                  </a:lnTo>
                  <a:cubicBezTo>
                    <a:pt x="2252817" y="0"/>
                    <a:pt x="2272057" y="7969"/>
                    <a:pt x="2286242" y="22155"/>
                  </a:cubicBezTo>
                  <a:cubicBezTo>
                    <a:pt x="2300428" y="36340"/>
                    <a:pt x="2308397" y="55580"/>
                    <a:pt x="2308397" y="75641"/>
                  </a:cubicBezTo>
                  <a:lnTo>
                    <a:pt x="2308397" y="75641"/>
                  </a:lnTo>
                  <a:cubicBezTo>
                    <a:pt x="2308397" y="95702"/>
                    <a:pt x="2300428" y="114942"/>
                    <a:pt x="2286242" y="129128"/>
                  </a:cubicBezTo>
                  <a:cubicBezTo>
                    <a:pt x="2272057" y="143313"/>
                    <a:pt x="2252817" y="151282"/>
                    <a:pt x="2232756" y="151282"/>
                  </a:cubicBezTo>
                  <a:lnTo>
                    <a:pt x="75641" y="151282"/>
                  </a:lnTo>
                  <a:cubicBezTo>
                    <a:pt x="55580" y="151282"/>
                    <a:pt x="36340" y="143313"/>
                    <a:pt x="22155" y="129128"/>
                  </a:cubicBezTo>
                  <a:cubicBezTo>
                    <a:pt x="7969" y="114942"/>
                    <a:pt x="0" y="95702"/>
                    <a:pt x="0" y="75641"/>
                  </a:cubicBezTo>
                  <a:lnTo>
                    <a:pt x="0" y="75641"/>
                  </a:lnTo>
                  <a:cubicBezTo>
                    <a:pt x="0" y="55580"/>
                    <a:pt x="7969" y="36340"/>
                    <a:pt x="22155" y="22155"/>
                  </a:cubicBezTo>
                  <a:cubicBezTo>
                    <a:pt x="36340" y="7969"/>
                    <a:pt x="55580" y="0"/>
                    <a:pt x="75641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08397" cy="151282"/>
            </a:xfrm>
            <a:prstGeom prst="rect">
              <a:avLst/>
            </a:prstGeom>
          </p:spPr>
          <p:txBody>
            <a:bodyPr lIns="31029" tIns="31029" rIns="31029" bIns="3102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977913" y="3492094"/>
            <a:ext cx="8238348" cy="5541286"/>
          </a:xfrm>
          <a:custGeom>
            <a:avLst/>
            <a:gdLst/>
            <a:ahLst/>
            <a:cxnLst/>
            <a:rect l="l" t="t" r="r" b="b"/>
            <a:pathLst>
              <a:path w="8238348" h="5541286">
                <a:moveTo>
                  <a:pt x="0" y="0"/>
                </a:moveTo>
                <a:lnTo>
                  <a:pt x="8238349" y="0"/>
                </a:lnTo>
                <a:lnTo>
                  <a:pt x="8238349" y="5541287"/>
                </a:lnTo>
                <a:lnTo>
                  <a:pt x="0" y="554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62" r="-1347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75991" y="429596"/>
            <a:ext cx="16230600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 dirty="0">
                <a:solidFill>
                  <a:srgbClr val="000000"/>
                </a:solidFill>
                <a:latin typeface="Cardo Bold"/>
              </a:rPr>
              <a:t>PROBLEM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991" y="3417306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Efficient Waste Sorting : Develop a CNN model to accurately classify waste items into recyclable and organic categories, reducing sorting time and human error.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5991" y="5282483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Create a scalable waste segregation system to promote sustainable practices and minimize landfill waste, contributing to a cleaner environment.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991" y="7321126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Automation for Sustainability: Implement machine learning algorithms for automated waste sorting, enabling cost-effective and eco-friendly waste management solutions.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925" y="4021462"/>
            <a:ext cx="3816242" cy="6159437"/>
            <a:chOff x="0" y="0"/>
            <a:chExt cx="1094463" cy="1766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0207" y="4833937"/>
            <a:ext cx="2886297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ardo Bold"/>
              </a:rPr>
              <a:t>DATA COLLECTION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6176" y="3804196"/>
            <a:ext cx="1915435" cy="712698"/>
            <a:chOff x="0" y="0"/>
            <a:chExt cx="504477" cy="187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6176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586" y="6629400"/>
            <a:ext cx="3126919" cy="176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Collect a large dataset of images containing different types of waste materials, categorized into recyclable and organic waste.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12573" y="4021462"/>
            <a:ext cx="3816242" cy="6159437"/>
            <a:chOff x="0" y="0"/>
            <a:chExt cx="1094463" cy="1766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19144" y="4913074"/>
            <a:ext cx="3390985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DATA PREPROCESSING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923129" y="3804196"/>
            <a:ext cx="1915435" cy="712698"/>
            <a:chOff x="0" y="0"/>
            <a:chExt cx="504477" cy="187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23129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7980" y="6629400"/>
            <a:ext cx="2945733" cy="140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Preprocess the images by resizing them to a standard size and normalizing the pixel values..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95914" y="4021462"/>
            <a:ext cx="3816242" cy="6159437"/>
            <a:chOff x="0" y="0"/>
            <a:chExt cx="1094463" cy="17664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957539" y="5013706"/>
            <a:ext cx="302418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MODEL BUILDING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378736" y="3882380"/>
            <a:ext cx="1915435" cy="712698"/>
            <a:chOff x="0" y="0"/>
            <a:chExt cx="504477" cy="1877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378736" y="4050037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72288" y="6629400"/>
            <a:ext cx="3194690" cy="212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Define a CNN architecture with convolutional layers, pooling layers, and fully connected layers. Train the CNN model on your labeled dataset.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015985" y="4021462"/>
            <a:ext cx="3816242" cy="6159437"/>
            <a:chOff x="0" y="0"/>
            <a:chExt cx="1094463" cy="17664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236604" y="5013706"/>
            <a:ext cx="343465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MODEL EVALUATION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966388" y="3804196"/>
            <a:ext cx="1915435" cy="712698"/>
            <a:chOff x="0" y="0"/>
            <a:chExt cx="504477" cy="1877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E9FF8F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932598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45619" y="6629400"/>
            <a:ext cx="3083862" cy="248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Evaluate the performance of your model on a separate test dataset. Calculate metrics like accuracy, precision, and recall to assess how well the model classifies waste items.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58858" y="1299628"/>
            <a:ext cx="14604746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PROJECT OVERVIEW</a:t>
            </a:r>
          </a:p>
        </p:txBody>
      </p:sp>
      <p:sp>
        <p:nvSpPr>
          <p:cNvPr id="39" name="Freeform 39"/>
          <p:cNvSpPr/>
          <p:nvPr/>
        </p:nvSpPr>
        <p:spPr>
          <a:xfrm>
            <a:off x="1180208" y="1028700"/>
            <a:ext cx="1322838" cy="1666568"/>
          </a:xfrm>
          <a:custGeom>
            <a:avLst/>
            <a:gdLst/>
            <a:ahLst/>
            <a:cxnLst/>
            <a:rect l="l" t="t" r="r" b="b"/>
            <a:pathLst>
              <a:path w="1322838" h="1666568">
                <a:moveTo>
                  <a:pt x="0" y="0"/>
                </a:moveTo>
                <a:lnTo>
                  <a:pt x="1322838" y="0"/>
                </a:lnTo>
                <a:lnTo>
                  <a:pt x="1322838" y="1666568"/>
                </a:lnTo>
                <a:lnTo>
                  <a:pt x="0" y="166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6122689" y="1653159"/>
            <a:ext cx="1966215" cy="417651"/>
            <a:chOff x="0" y="0"/>
            <a:chExt cx="2621620" cy="556868"/>
          </a:xfrm>
        </p:grpSpPr>
        <p:grpSp>
          <p:nvGrpSpPr>
            <p:cNvPr id="41" name="Group 41"/>
            <p:cNvGrpSpPr/>
            <p:nvPr/>
          </p:nvGrpSpPr>
          <p:grpSpPr>
            <a:xfrm>
              <a:off x="2064753" y="0"/>
              <a:ext cx="556868" cy="556868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032376" y="0"/>
              <a:ext cx="556868" cy="556868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0"/>
              <a:ext cx="556868" cy="556868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37701" cy="10287000"/>
            <a:chOff x="0" y="0"/>
            <a:chExt cx="1191693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558" r="6558"/>
            <a:stretch>
              <a:fillRect/>
            </a:stretch>
          </p:blipFill>
          <p:spPr>
            <a:xfrm>
              <a:off x="0" y="0"/>
              <a:ext cx="1191693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030512" y="199663"/>
            <a:ext cx="7228788" cy="9887674"/>
            <a:chOff x="0" y="0"/>
            <a:chExt cx="2073149" cy="283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3149" cy="2835693"/>
            </a:xfrm>
            <a:custGeom>
              <a:avLst/>
              <a:gdLst/>
              <a:ahLst/>
              <a:cxnLst/>
              <a:rect l="l" t="t" r="r" b="b"/>
              <a:pathLst>
                <a:path w="2073149" h="2835693">
                  <a:moveTo>
                    <a:pt x="31059" y="0"/>
                  </a:moveTo>
                  <a:lnTo>
                    <a:pt x="2042090" y="0"/>
                  </a:lnTo>
                  <a:cubicBezTo>
                    <a:pt x="2050328" y="0"/>
                    <a:pt x="2058228" y="3272"/>
                    <a:pt x="2064052" y="9097"/>
                  </a:cubicBezTo>
                  <a:cubicBezTo>
                    <a:pt x="2069877" y="14921"/>
                    <a:pt x="2073149" y="22821"/>
                    <a:pt x="2073149" y="31059"/>
                  </a:cubicBezTo>
                  <a:lnTo>
                    <a:pt x="2073149" y="2804634"/>
                  </a:lnTo>
                  <a:cubicBezTo>
                    <a:pt x="2073149" y="2821788"/>
                    <a:pt x="2059244" y="2835693"/>
                    <a:pt x="2042090" y="2835693"/>
                  </a:cubicBezTo>
                  <a:lnTo>
                    <a:pt x="31059" y="2835693"/>
                  </a:lnTo>
                  <a:cubicBezTo>
                    <a:pt x="13905" y="2835693"/>
                    <a:pt x="0" y="2821788"/>
                    <a:pt x="0" y="2804634"/>
                  </a:cubicBezTo>
                  <a:lnTo>
                    <a:pt x="0" y="31059"/>
                  </a:lnTo>
                  <a:cubicBezTo>
                    <a:pt x="0" y="13905"/>
                    <a:pt x="13905" y="0"/>
                    <a:pt x="310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73149" cy="283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1565" y="1192354"/>
            <a:ext cx="6068489" cy="787584"/>
            <a:chOff x="0" y="0"/>
            <a:chExt cx="8091318" cy="10501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91318" cy="1050112"/>
              <a:chOff x="0" y="0"/>
              <a:chExt cx="1270084" cy="164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84" cy="164835"/>
              </a:xfrm>
              <a:custGeom>
                <a:avLst/>
                <a:gdLst/>
                <a:ahLst/>
                <a:cxnLst/>
                <a:rect l="l" t="t" r="r" b="b"/>
                <a:pathLst>
                  <a:path w="1270084" h="164835">
                    <a:moveTo>
                      <a:pt x="29101" y="0"/>
                    </a:moveTo>
                    <a:lnTo>
                      <a:pt x="1240983" y="0"/>
                    </a:lnTo>
                    <a:cubicBezTo>
                      <a:pt x="1248701" y="0"/>
                      <a:pt x="1256103" y="3066"/>
                      <a:pt x="1261560" y="8524"/>
                    </a:cubicBezTo>
                    <a:cubicBezTo>
                      <a:pt x="1267018" y="13981"/>
                      <a:pt x="1270084" y="21383"/>
                      <a:pt x="1270084" y="29101"/>
                    </a:cubicBezTo>
                    <a:lnTo>
                      <a:pt x="1270084" y="135733"/>
                    </a:lnTo>
                    <a:cubicBezTo>
                      <a:pt x="1270084" y="151806"/>
                      <a:pt x="1257055" y="164835"/>
                      <a:pt x="1240983" y="164835"/>
                    </a:cubicBezTo>
                    <a:lnTo>
                      <a:pt x="29101" y="164835"/>
                    </a:lnTo>
                    <a:cubicBezTo>
                      <a:pt x="13029" y="164835"/>
                      <a:pt x="0" y="151806"/>
                      <a:pt x="0" y="135733"/>
                    </a:cubicBezTo>
                    <a:lnTo>
                      <a:pt x="0" y="29101"/>
                    </a:lnTo>
                    <a:cubicBezTo>
                      <a:pt x="0" y="13029"/>
                      <a:pt x="13029" y="0"/>
                      <a:pt x="29101" y="0"/>
                    </a:cubicBezTo>
                    <a:close/>
                  </a:path>
                </a:pathLst>
              </a:custGeom>
              <a:solidFill>
                <a:srgbClr val="E9FF8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84" cy="1648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41336" y="196286"/>
              <a:ext cx="572216" cy="57221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50955" y="305905"/>
              <a:ext cx="352979" cy="35297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FF8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921347" y="583255"/>
              <a:ext cx="142860" cy="308620"/>
              <a:chOff x="0" y="0"/>
              <a:chExt cx="163649" cy="3535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649" cy="353530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353530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271706"/>
                    </a:lnTo>
                    <a:cubicBezTo>
                      <a:pt x="163649" y="316896"/>
                      <a:pt x="127015" y="353530"/>
                      <a:pt x="81824" y="353530"/>
                    </a:cubicBezTo>
                    <a:lnTo>
                      <a:pt x="81824" y="353530"/>
                    </a:lnTo>
                    <a:cubicBezTo>
                      <a:pt x="36634" y="353530"/>
                      <a:pt x="0" y="316896"/>
                      <a:pt x="0" y="271706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63649" cy="353530"/>
              </a:xfrm>
              <a:prstGeom prst="rect">
                <a:avLst/>
              </a:prstGeom>
            </p:spPr>
            <p:txBody>
              <a:bodyPr lIns="18882" tIns="18882" rIns="18882" bIns="18882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68099" y="70022"/>
              <a:ext cx="5774367" cy="83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9"/>
                </a:lnSpc>
              </a:pPr>
              <a:r>
                <a:rPr lang="en-US" sz="3815">
                  <a:solidFill>
                    <a:srgbClr val="000000"/>
                  </a:solidFill>
                  <a:latin typeface="Cardo"/>
                </a:rPr>
                <a:t>Solution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29815" y="623013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0179957" y="2858045"/>
            <a:ext cx="6929898" cy="239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Train a CNN on images of recyclable &amp; organic waste. Deploy the model to classify waste items in real-time.</a:t>
            </a:r>
          </a:p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Reduce contamination in recycling streams. Increase the amount of material recovered for reuse.</a:t>
            </a:r>
          </a:p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Individuals get feedback on sorting correctly. Waste management saves costs through efficient sorting.</a:t>
            </a:r>
          </a:p>
          <a:p>
            <a:pPr algn="just">
              <a:lnSpc>
                <a:spcPts val="2700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532682" y="1645957"/>
            <a:ext cx="606193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rdo Bold"/>
              </a:rPr>
              <a:t>Waste Segregation using Convolution Neural Network(CNN)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79957" y="6724650"/>
            <a:ext cx="6929898" cy="198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Capture waste images through camera or smartphone app. CNN analyzes the image instantly for recyclable or organic.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System provides real-time feedback on waste type. Users receive clear instructions for proper disposal.</a:t>
            </a:r>
          </a:p>
          <a:p>
            <a:pPr algn="just">
              <a:lnSpc>
                <a:spcPts val="2376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  <a:p>
            <a:pPr algn="just">
              <a:lnSpc>
                <a:spcPts val="2376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645872" y="5939224"/>
            <a:ext cx="631639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rdo Bold"/>
              </a:rPr>
              <a:t>Real-time Processing and Segregation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37701" cy="10287000"/>
            <a:chOff x="0" y="0"/>
            <a:chExt cx="1191693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558" r="6558"/>
            <a:stretch>
              <a:fillRect/>
            </a:stretch>
          </p:blipFill>
          <p:spPr>
            <a:xfrm>
              <a:off x="0" y="0"/>
              <a:ext cx="1191693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030512" y="199663"/>
            <a:ext cx="7228788" cy="9887674"/>
            <a:chOff x="0" y="0"/>
            <a:chExt cx="2073149" cy="283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3149" cy="2835693"/>
            </a:xfrm>
            <a:custGeom>
              <a:avLst/>
              <a:gdLst/>
              <a:ahLst/>
              <a:cxnLst/>
              <a:rect l="l" t="t" r="r" b="b"/>
              <a:pathLst>
                <a:path w="2073149" h="2835693">
                  <a:moveTo>
                    <a:pt x="31059" y="0"/>
                  </a:moveTo>
                  <a:lnTo>
                    <a:pt x="2042090" y="0"/>
                  </a:lnTo>
                  <a:cubicBezTo>
                    <a:pt x="2050328" y="0"/>
                    <a:pt x="2058228" y="3272"/>
                    <a:pt x="2064052" y="9097"/>
                  </a:cubicBezTo>
                  <a:cubicBezTo>
                    <a:pt x="2069877" y="14921"/>
                    <a:pt x="2073149" y="22821"/>
                    <a:pt x="2073149" y="31059"/>
                  </a:cubicBezTo>
                  <a:lnTo>
                    <a:pt x="2073149" y="2804634"/>
                  </a:lnTo>
                  <a:cubicBezTo>
                    <a:pt x="2073149" y="2821788"/>
                    <a:pt x="2059244" y="2835693"/>
                    <a:pt x="2042090" y="2835693"/>
                  </a:cubicBezTo>
                  <a:lnTo>
                    <a:pt x="31059" y="2835693"/>
                  </a:lnTo>
                  <a:cubicBezTo>
                    <a:pt x="13905" y="2835693"/>
                    <a:pt x="0" y="2821788"/>
                    <a:pt x="0" y="2804634"/>
                  </a:cubicBezTo>
                  <a:lnTo>
                    <a:pt x="0" y="31059"/>
                  </a:lnTo>
                  <a:cubicBezTo>
                    <a:pt x="0" y="13905"/>
                    <a:pt x="13905" y="0"/>
                    <a:pt x="310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73149" cy="283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1565" y="1192354"/>
            <a:ext cx="6068489" cy="787584"/>
            <a:chOff x="0" y="0"/>
            <a:chExt cx="8091318" cy="10501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91318" cy="1050112"/>
              <a:chOff x="0" y="0"/>
              <a:chExt cx="1270084" cy="164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84" cy="164835"/>
              </a:xfrm>
              <a:custGeom>
                <a:avLst/>
                <a:gdLst/>
                <a:ahLst/>
                <a:cxnLst/>
                <a:rect l="l" t="t" r="r" b="b"/>
                <a:pathLst>
                  <a:path w="1270084" h="164835">
                    <a:moveTo>
                      <a:pt x="29101" y="0"/>
                    </a:moveTo>
                    <a:lnTo>
                      <a:pt x="1240983" y="0"/>
                    </a:lnTo>
                    <a:cubicBezTo>
                      <a:pt x="1248701" y="0"/>
                      <a:pt x="1256103" y="3066"/>
                      <a:pt x="1261560" y="8524"/>
                    </a:cubicBezTo>
                    <a:cubicBezTo>
                      <a:pt x="1267018" y="13981"/>
                      <a:pt x="1270084" y="21383"/>
                      <a:pt x="1270084" y="29101"/>
                    </a:cubicBezTo>
                    <a:lnTo>
                      <a:pt x="1270084" y="135733"/>
                    </a:lnTo>
                    <a:cubicBezTo>
                      <a:pt x="1270084" y="151806"/>
                      <a:pt x="1257055" y="164835"/>
                      <a:pt x="1240983" y="164835"/>
                    </a:cubicBezTo>
                    <a:lnTo>
                      <a:pt x="29101" y="164835"/>
                    </a:lnTo>
                    <a:cubicBezTo>
                      <a:pt x="13029" y="164835"/>
                      <a:pt x="0" y="151806"/>
                      <a:pt x="0" y="135733"/>
                    </a:cubicBezTo>
                    <a:lnTo>
                      <a:pt x="0" y="29101"/>
                    </a:lnTo>
                    <a:cubicBezTo>
                      <a:pt x="0" y="13029"/>
                      <a:pt x="13029" y="0"/>
                      <a:pt x="29101" y="0"/>
                    </a:cubicBezTo>
                    <a:close/>
                  </a:path>
                </a:pathLst>
              </a:custGeom>
              <a:solidFill>
                <a:srgbClr val="E9FF8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84" cy="1648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41336" y="196286"/>
              <a:ext cx="572216" cy="57221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50955" y="305905"/>
              <a:ext cx="352979" cy="35297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FF8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921347" y="583255"/>
              <a:ext cx="142860" cy="308620"/>
              <a:chOff x="0" y="0"/>
              <a:chExt cx="163649" cy="3535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649" cy="353530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353530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271706"/>
                    </a:lnTo>
                    <a:cubicBezTo>
                      <a:pt x="163649" y="316896"/>
                      <a:pt x="127015" y="353530"/>
                      <a:pt x="81824" y="353530"/>
                    </a:cubicBezTo>
                    <a:lnTo>
                      <a:pt x="81824" y="353530"/>
                    </a:lnTo>
                    <a:cubicBezTo>
                      <a:pt x="36634" y="353530"/>
                      <a:pt x="0" y="316896"/>
                      <a:pt x="0" y="271706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63649" cy="353530"/>
              </a:xfrm>
              <a:prstGeom prst="rect">
                <a:avLst/>
              </a:prstGeom>
            </p:spPr>
            <p:txBody>
              <a:bodyPr lIns="18882" tIns="18882" rIns="18882" bIns="18882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68099" y="70022"/>
              <a:ext cx="5774367" cy="83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9"/>
                </a:lnSpc>
              </a:pPr>
              <a:r>
                <a:rPr lang="en-US" sz="3815">
                  <a:solidFill>
                    <a:srgbClr val="000000"/>
                  </a:solidFill>
                  <a:latin typeface="Cardo"/>
                </a:rPr>
                <a:t>Value Proposition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46638" y="366360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0049194" y="1556766"/>
            <a:ext cx="6929898" cy="1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Ensure accurate attendance tracking through advanced facial recognition technology, minimizing errors associated with manual methods.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Provide a reliable solution for monitoring attendance in various environments, including classrooms, offices, and events.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64866" y="972072"/>
            <a:ext cx="4960079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Accuracy and Reliability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49194" y="4007826"/>
            <a:ext cx="6929898" cy="150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Streamline the attendance tracking process, saving time for both administrators and users.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Reduce administrative workload by automating attendance logging and management tasks.</a:t>
            </a:r>
          </a:p>
          <a:p>
            <a:pPr algn="just">
              <a:lnSpc>
                <a:spcPts val="2640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793459" y="3415284"/>
            <a:ext cx="5702893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Efficiency and Time Savings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49194" y="6009267"/>
            <a:ext cx="6929898" cy="15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Implement robust security measures to protect facial data and prevent unauthorized access or misuse.</a:t>
            </a:r>
          </a:p>
          <a:p>
            <a:pPr marL="388622" lvl="1" indent="-194311" algn="just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Ensure compliance with privacy regulations, safeguarding the privacy of individuals' facial information.</a:t>
            </a:r>
          </a:p>
          <a:p>
            <a:pPr algn="ctr">
              <a:lnSpc>
                <a:spcPts val="2376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889032" y="5502870"/>
            <a:ext cx="3511748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Enhanced Security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49194" y="8131787"/>
            <a:ext cx="6929898" cy="1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Design the system to be scalable, accommodating varying numbers of users and adaptable to different environments.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Integrate with existing systems and databases, providing flexibility and compatibility with organizational requirements.</a:t>
            </a:r>
          </a:p>
          <a:p>
            <a:pPr algn="just">
              <a:lnSpc>
                <a:spcPts val="2376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273570" y="7511931"/>
            <a:ext cx="5071379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Scalability and Adaptability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8327" y="7842222"/>
            <a:ext cx="20044653" cy="2788403"/>
            <a:chOff x="0" y="0"/>
            <a:chExt cx="5748620" cy="799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8620" cy="799688"/>
            </a:xfrm>
            <a:custGeom>
              <a:avLst/>
              <a:gdLst/>
              <a:ahLst/>
              <a:cxnLst/>
              <a:rect l="l" t="t" r="r" b="b"/>
              <a:pathLst>
                <a:path w="5748620" h="799688">
                  <a:moveTo>
                    <a:pt x="0" y="0"/>
                  </a:moveTo>
                  <a:lnTo>
                    <a:pt x="5748620" y="0"/>
                  </a:lnTo>
                  <a:lnTo>
                    <a:pt x="5748620" y="799688"/>
                  </a:lnTo>
                  <a:lnTo>
                    <a:pt x="0" y="799688"/>
                  </a:lnTo>
                  <a:close/>
                </a:path>
              </a:pathLst>
            </a:custGeom>
            <a:solidFill>
              <a:srgbClr val="56C3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748620" cy="799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878327" y="1808728"/>
            <a:ext cx="13534480" cy="9051386"/>
          </a:xfrm>
          <a:custGeom>
            <a:avLst/>
            <a:gdLst/>
            <a:ahLst/>
            <a:cxnLst/>
            <a:rect l="l" t="t" r="r" b="b"/>
            <a:pathLst>
              <a:path w="13534480" h="9051386">
                <a:moveTo>
                  <a:pt x="0" y="0"/>
                </a:moveTo>
                <a:lnTo>
                  <a:pt x="13534481" y="0"/>
                </a:lnTo>
                <a:lnTo>
                  <a:pt x="13534481" y="9051386"/>
                </a:lnTo>
                <a:lnTo>
                  <a:pt x="0" y="905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39" t="-37333" r="-44603" b="-324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80742" y="2933397"/>
            <a:ext cx="8892491" cy="5378959"/>
            <a:chOff x="0" y="0"/>
            <a:chExt cx="2342055" cy="1416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055" cy="1416681"/>
            </a:xfrm>
            <a:custGeom>
              <a:avLst/>
              <a:gdLst/>
              <a:ahLst/>
              <a:cxnLst/>
              <a:rect l="l" t="t" r="r" b="b"/>
              <a:pathLst>
                <a:path w="2342055" h="1416681">
                  <a:moveTo>
                    <a:pt x="0" y="0"/>
                  </a:moveTo>
                  <a:lnTo>
                    <a:pt x="2342055" y="0"/>
                  </a:lnTo>
                  <a:lnTo>
                    <a:pt x="2342055" y="1416681"/>
                  </a:lnTo>
                  <a:lnTo>
                    <a:pt x="0" y="1416681"/>
                  </a:lnTo>
                  <a:close/>
                </a:path>
              </a:pathLst>
            </a:custGeom>
            <a:solidFill>
              <a:srgbClr val="E4E1E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342055" cy="1416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16856" y="3223624"/>
            <a:ext cx="1344977" cy="13449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6856" y="4989444"/>
            <a:ext cx="1344977" cy="13449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5938" y="6624844"/>
            <a:ext cx="1344977" cy="13449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20958" y="2552530"/>
            <a:ext cx="6239623" cy="6300880"/>
            <a:chOff x="0" y="0"/>
            <a:chExt cx="1643357" cy="1659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3357" cy="1659491"/>
            </a:xfrm>
            <a:custGeom>
              <a:avLst/>
              <a:gdLst/>
              <a:ahLst/>
              <a:cxnLst/>
              <a:rect l="l" t="t" r="r" b="b"/>
              <a:pathLst>
                <a:path w="1643357" h="1659491">
                  <a:moveTo>
                    <a:pt x="35982" y="0"/>
                  </a:moveTo>
                  <a:lnTo>
                    <a:pt x="1607375" y="0"/>
                  </a:lnTo>
                  <a:cubicBezTo>
                    <a:pt x="1616918" y="0"/>
                    <a:pt x="1626071" y="3791"/>
                    <a:pt x="1632819" y="10539"/>
                  </a:cubicBezTo>
                  <a:cubicBezTo>
                    <a:pt x="1639566" y="17287"/>
                    <a:pt x="1643357" y="26439"/>
                    <a:pt x="1643357" y="35982"/>
                  </a:cubicBezTo>
                  <a:lnTo>
                    <a:pt x="1643357" y="1623509"/>
                  </a:lnTo>
                  <a:cubicBezTo>
                    <a:pt x="1643357" y="1643381"/>
                    <a:pt x="1627248" y="1659491"/>
                    <a:pt x="1607375" y="1659491"/>
                  </a:cubicBezTo>
                  <a:lnTo>
                    <a:pt x="35982" y="1659491"/>
                  </a:lnTo>
                  <a:cubicBezTo>
                    <a:pt x="26439" y="1659491"/>
                    <a:pt x="17287" y="1655700"/>
                    <a:pt x="10539" y="1648952"/>
                  </a:cubicBezTo>
                  <a:cubicBezTo>
                    <a:pt x="3791" y="1642204"/>
                    <a:pt x="0" y="1633052"/>
                    <a:pt x="0" y="1623509"/>
                  </a:cubicBezTo>
                  <a:lnTo>
                    <a:pt x="0" y="35982"/>
                  </a:lnTo>
                  <a:cubicBezTo>
                    <a:pt x="0" y="16110"/>
                    <a:pt x="16110" y="0"/>
                    <a:pt x="359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643357" cy="1659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326846" y="2879140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14062287" y="3749200"/>
            <a:ext cx="956965" cy="819401"/>
          </a:xfrm>
          <a:custGeom>
            <a:avLst/>
            <a:gdLst/>
            <a:ahLst/>
            <a:cxnLst/>
            <a:rect l="l" t="t" r="r" b="b"/>
            <a:pathLst>
              <a:path w="956965" h="819401">
                <a:moveTo>
                  <a:pt x="0" y="0"/>
                </a:moveTo>
                <a:lnTo>
                  <a:pt x="956965" y="0"/>
                </a:lnTo>
                <a:lnTo>
                  <a:pt x="956965" y="819401"/>
                </a:lnTo>
                <a:lnTo>
                  <a:pt x="0" y="81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1028700" y="803752"/>
            <a:ext cx="16230600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WOW FACTOR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1531" y="3403710"/>
            <a:ext cx="953790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16856" y="5200650"/>
            <a:ext cx="1304059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96397" y="6847743"/>
            <a:ext cx="1304059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76684" y="3444651"/>
            <a:ext cx="6116552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Lora"/>
              </a:rPr>
              <a:t>With facial recognition technology powered by CNN, the system can accurately identify individuals in real-time, eliminating the need for manual input and reducing errors to an unprecedented level.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076684" y="3005784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Real-Time Accuracy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95601" y="7451065"/>
            <a:ext cx="5090337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56C3FF"/>
                </a:solidFill>
                <a:latin typeface="Cardo Bold"/>
              </a:rPr>
              <a:t>Vishnuvasan</a:t>
            </a:r>
            <a:endParaRPr lang="en-US" sz="2999" dirty="0">
              <a:solidFill>
                <a:srgbClr val="56C3FF"/>
              </a:solidFill>
              <a:latin typeface="Cardo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076684" y="5338203"/>
            <a:ext cx="6306551" cy="135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ora"/>
              </a:rPr>
              <a:t>Imagine walking into a classroom or office space and being automatically logged in within seconds, without any effort on your part. That's the power of this automated attendance system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76684" y="4869293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Effortless Efficiency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76684" y="7240182"/>
            <a:ext cx="6116552" cy="101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ora"/>
              </a:rPr>
              <a:t>I</a:t>
            </a:r>
            <a:r>
              <a:rPr lang="en-US" sz="1800" u="none" strike="noStrike">
                <a:solidFill>
                  <a:srgbClr val="000000"/>
                </a:solidFill>
                <a:latin typeface="Lora"/>
              </a:rPr>
              <a:t>t's not just about automating attendance – it's about pushing the boundaries of what's possible with facial recognition technology.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053663" y="6768500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Cutting-Edge Innovation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995601" y="4875144"/>
            <a:ext cx="5392792" cy="215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2581" dirty="0">
                <a:solidFill>
                  <a:srgbClr val="000000"/>
                </a:solidFill>
                <a:latin typeface="Lora"/>
              </a:rPr>
              <a:t>Transforming waste segregation with CNN-powered image recognition, where accuracy meets innovation.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42645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6401" y="618852"/>
            <a:ext cx="17275199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MODELLING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9782" y="4463387"/>
            <a:ext cx="5241214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499">
                <a:solidFill>
                  <a:srgbClr val="000000"/>
                </a:solidFill>
                <a:latin typeface="Lora"/>
              </a:rPr>
              <a:t>CAPTURING THE IMAGE USING CV2 MODULE AND BUILDING THE NEURAL NETWORK USING FACE_RECOGNITION MODULE: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2653" y="2895742"/>
            <a:ext cx="7987463" cy="5753534"/>
            <a:chOff x="0" y="0"/>
            <a:chExt cx="10649951" cy="76713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803" r="803"/>
            <a:stretch>
              <a:fillRect/>
            </a:stretch>
          </p:blipFill>
          <p:spPr>
            <a:xfrm>
              <a:off x="0" y="0"/>
              <a:ext cx="10649951" cy="7671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Solar Power</Template>
  <TotalTime>54</TotalTime>
  <Words>632</Words>
  <Application>Microsoft Office PowerPoint</Application>
  <PresentationFormat>Custom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Lora Bold</vt:lpstr>
      <vt:lpstr>Alice Bold</vt:lpstr>
      <vt:lpstr>Cardo</vt:lpstr>
      <vt:lpstr>Blinker</vt:lpstr>
      <vt:lpstr>Cardo Bold</vt:lpstr>
      <vt:lpstr>Lora</vt:lpstr>
      <vt:lpstr>Arial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Modern Minimal UI How we Hire Recruitment Process</dc:title>
  <dc:creator>VISHNUVASAN M</dc:creator>
  <cp:lastModifiedBy>yash jondhale</cp:lastModifiedBy>
  <cp:revision>4</cp:revision>
  <dcterms:created xsi:type="dcterms:W3CDTF">2006-08-16T00:00:00Z</dcterms:created>
  <dcterms:modified xsi:type="dcterms:W3CDTF">2025-02-09T13:43:53Z</dcterms:modified>
  <dc:identifier>DAGBYp4SWbw</dc:identifier>
</cp:coreProperties>
</file>